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21"/>
  </p:notesMasterIdLst>
  <p:sldIdLst>
    <p:sldId id="267" r:id="rId4"/>
    <p:sldId id="266" r:id="rId5"/>
    <p:sldId id="268" r:id="rId6"/>
    <p:sldId id="264" r:id="rId7"/>
    <p:sldId id="284" r:id="rId8"/>
    <p:sldId id="285" r:id="rId9"/>
    <p:sldId id="289" r:id="rId10"/>
    <p:sldId id="287" r:id="rId11"/>
    <p:sldId id="288" r:id="rId12"/>
    <p:sldId id="282" r:id="rId13"/>
    <p:sldId id="278" r:id="rId14"/>
    <p:sldId id="279" r:id="rId15"/>
    <p:sldId id="291" r:id="rId16"/>
    <p:sldId id="280" r:id="rId17"/>
    <p:sldId id="286" r:id="rId18"/>
    <p:sldId id="271" r:id="rId19"/>
    <p:sldId id="269" r:id="rId20"/>
  </p:sldIdLst>
  <p:sldSz cx="12192000" cy="6858000"/>
  <p:notesSz cx="9385300" cy="70993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  <p15:guide id="4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E69"/>
    <a:srgbClr val="DEF1FA"/>
    <a:srgbClr val="FDEFE7"/>
    <a:srgbClr val="D4BB62"/>
    <a:srgbClr val="559FA6"/>
    <a:srgbClr val="EFE9D5"/>
    <a:srgbClr val="879A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54" y="498"/>
      </p:cViewPr>
      <p:guideLst>
        <p:guide pos="3840"/>
        <p:guide orient="horz" pos="958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6963" cy="356198"/>
          </a:xfrm>
          <a:prstGeom prst="rect">
            <a:avLst/>
          </a:prstGeom>
        </p:spPr>
        <p:txBody>
          <a:bodyPr vert="horz" lIns="94192" tIns="47096" rIns="94192" bIns="47096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16165" y="0"/>
            <a:ext cx="4066963" cy="356198"/>
          </a:xfrm>
          <a:prstGeom prst="rect">
            <a:avLst/>
          </a:prstGeom>
        </p:spPr>
        <p:txBody>
          <a:bodyPr vert="horz" lIns="94192" tIns="47096" rIns="94192" bIns="47096" rtlCol="0"/>
          <a:lstStyle>
            <a:lvl1pPr algn="r">
              <a:defRPr sz="1200"/>
            </a:lvl1pPr>
          </a:lstStyle>
          <a:p>
            <a:fld id="{5357CE74-F202-4030-A059-95DBECEBA3B3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3813" y="887413"/>
            <a:ext cx="4257675" cy="2395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92" tIns="47096" rIns="94192" bIns="47096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8530" y="3416538"/>
            <a:ext cx="7508240" cy="2795350"/>
          </a:xfrm>
          <a:prstGeom prst="rect">
            <a:avLst/>
          </a:prstGeom>
        </p:spPr>
        <p:txBody>
          <a:bodyPr vert="horz" lIns="94192" tIns="47096" rIns="94192" bIns="470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43103"/>
            <a:ext cx="4066963" cy="356197"/>
          </a:xfrm>
          <a:prstGeom prst="rect">
            <a:avLst/>
          </a:prstGeom>
        </p:spPr>
        <p:txBody>
          <a:bodyPr vert="horz" lIns="94192" tIns="47096" rIns="94192" bIns="47096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16165" y="6743103"/>
            <a:ext cx="4066963" cy="356197"/>
          </a:xfrm>
          <a:prstGeom prst="rect">
            <a:avLst/>
          </a:prstGeom>
        </p:spPr>
        <p:txBody>
          <a:bodyPr vert="horz" lIns="94192" tIns="47096" rIns="94192" bIns="47096" rtlCol="0" anchor="b"/>
          <a:lstStyle>
            <a:lvl1pPr algn="r">
              <a:defRPr sz="1200"/>
            </a:lvl1pPr>
          </a:lstStyle>
          <a:p>
            <a:fld id="{52CECF8A-EC44-4497-9D5B-EE4351B8A0D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2853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6822F8-0087-5B9C-A1FC-6D9CFCB06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421C892-6644-23A0-088C-5955C3EC8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99560C3-9554-B6E9-3398-C333B4B96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A8FCC13-3CAF-E204-4A72-32B469DBA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BC99792-8E04-23FF-4DFE-5CB754876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DF502A2C-46FF-EB8C-DECD-C94FC1DD5535}"/>
              </a:ext>
            </a:extLst>
          </p:cNvPr>
          <p:cNvSpPr txBox="1">
            <a:spLocks/>
          </p:cNvSpPr>
          <p:nvPr userDrawn="1"/>
        </p:nvSpPr>
        <p:spPr>
          <a:xfrm>
            <a:off x="50476" y="6442206"/>
            <a:ext cx="5274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8FDFA57-DD67-406B-85C3-064A3A3AFF2A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551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E1C152-6CA4-129C-54CA-E83BA2EC5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966BDF53-55A8-2329-4609-3DFF75FF31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46AF4D1-5BEA-6A29-A6A1-25E75D2D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41EC0EE-230B-24A2-381E-0C14B5FD8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4B680D1-0CB9-A623-860B-52288BC7C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559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9698CE7-4BB5-E310-FE16-0752487938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F823BED-7883-3758-8FB2-A4A754147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6E02DBA-6B27-FEF4-AF62-E28A084C5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619E188-63A8-1400-8AE0-723124282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B9B8CB6-B8A1-02DA-9978-F9BD524D9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0447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BCFA5B6-F3B5-9942-485B-8000B06CC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9BD61C4-5741-A5AA-8BB6-26DFE429B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err="1"/>
              <a:t>aaa</a:t>
            </a:r>
            <a:endParaRPr lang="pt-PT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CC6C99B-5F70-0536-6BBA-03CB978C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476" y="6442206"/>
            <a:ext cx="527493" cy="365125"/>
          </a:xfrm>
        </p:spPr>
        <p:txBody>
          <a:bodyPr/>
          <a:lstStyle>
            <a:lvl1pPr algn="l">
              <a:defRPr/>
            </a:lvl1pPr>
          </a:lstStyle>
          <a:p>
            <a:fld id="{68FDFA57-DD67-406B-85C3-064A3A3AFF2A}" type="slidenum">
              <a:rPr lang="pt-PT" smtClean="0"/>
              <a:pPr/>
              <a:t>‹#›</a:t>
            </a:fld>
            <a:endParaRPr lang="pt-PT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D3F1554F-E770-037B-319E-CDDA9307A6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3700" y="1063307"/>
            <a:ext cx="5307546" cy="903316"/>
          </a:xfrm>
        </p:spPr>
        <p:txBody>
          <a:bodyPr anchor="ctr">
            <a:normAutofit/>
          </a:bodyPr>
          <a:lstStyle>
            <a:lvl1pPr>
              <a:defRPr b="1" i="0">
                <a:solidFill>
                  <a:srgbClr val="192E69"/>
                </a:solidFill>
              </a:defRPr>
            </a:lvl1pPr>
          </a:lstStyle>
          <a:p>
            <a:pPr algn="r"/>
            <a:endParaRPr lang="pt-PT" sz="3600" i="1" dirty="0">
              <a:solidFill>
                <a:srgbClr val="192E69"/>
              </a:solidFill>
            </a:endParaRPr>
          </a:p>
        </p:txBody>
      </p:sp>
      <p:pic>
        <p:nvPicPr>
          <p:cNvPr id="8" name="Imagem 4" descr="Uma imagem com desfocar, Saturação de cores, azul, amarelo&#10;&#10;Descrição gerada automaticamente">
            <a:extLst>
              <a:ext uri="{FF2B5EF4-FFF2-40B4-BE49-F238E27FC236}">
                <a16:creationId xmlns:a16="http://schemas.microsoft.com/office/drawing/2014/main" id="{BC74FACB-C533-191E-9FC4-CF86634060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6" b="15611"/>
          <a:stretch/>
        </p:blipFill>
        <p:spPr>
          <a:xfrm>
            <a:off x="0" y="2"/>
            <a:ext cx="12192000" cy="1012370"/>
          </a:xfrm>
          <a:prstGeom prst="rect">
            <a:avLst/>
          </a:prstGeom>
        </p:spPr>
      </p:pic>
      <p:grpSp>
        <p:nvGrpSpPr>
          <p:cNvPr id="9" name="Agrupar 5">
            <a:extLst>
              <a:ext uri="{FF2B5EF4-FFF2-40B4-BE49-F238E27FC236}">
                <a16:creationId xmlns:a16="http://schemas.microsoft.com/office/drawing/2014/main" id="{40187D88-6F3F-90F2-6182-5D4E20CD37EE}"/>
              </a:ext>
            </a:extLst>
          </p:cNvPr>
          <p:cNvGrpSpPr/>
          <p:nvPr userDrawn="1"/>
        </p:nvGrpSpPr>
        <p:grpSpPr>
          <a:xfrm>
            <a:off x="6985360" y="506187"/>
            <a:ext cx="5054693" cy="307777"/>
            <a:chOff x="4383639" y="5904870"/>
            <a:chExt cx="5054693" cy="307777"/>
          </a:xfrm>
        </p:grpSpPr>
        <p:pic>
          <p:nvPicPr>
            <p:cNvPr id="10" name="Gráfico 6">
              <a:extLst>
                <a:ext uri="{FF2B5EF4-FFF2-40B4-BE49-F238E27FC236}">
                  <a16:creationId xmlns:a16="http://schemas.microsoft.com/office/drawing/2014/main" id="{C61FC4C1-78AC-FA79-63D2-B9424ADB21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56266" y="5990432"/>
              <a:ext cx="952095" cy="128408"/>
            </a:xfrm>
            <a:prstGeom prst="rect">
              <a:avLst/>
            </a:prstGeom>
          </p:spPr>
        </p:pic>
        <p:pic>
          <p:nvPicPr>
            <p:cNvPr id="11" name="Imagem 9">
              <a:extLst>
                <a:ext uri="{FF2B5EF4-FFF2-40B4-BE49-F238E27FC236}">
                  <a16:creationId xmlns:a16="http://schemas.microsoft.com/office/drawing/2014/main" id="{7482F903-41F1-94C0-5767-6DB715F616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5" r="3029"/>
            <a:stretch/>
          </p:blipFill>
          <p:spPr>
            <a:xfrm>
              <a:off x="4383639" y="5916425"/>
              <a:ext cx="2249907" cy="276423"/>
            </a:xfrm>
            <a:prstGeom prst="rect">
              <a:avLst/>
            </a:prstGeom>
          </p:spPr>
        </p:pic>
        <p:sp>
          <p:nvSpPr>
            <p:cNvPr id="12" name="CaixaDeTexto 10">
              <a:extLst>
                <a:ext uri="{FF2B5EF4-FFF2-40B4-BE49-F238E27FC236}">
                  <a16:creationId xmlns:a16="http://schemas.microsoft.com/office/drawing/2014/main" id="{D2D24F70-B4E5-4F2A-3361-F72E4D5AA240}"/>
                </a:ext>
              </a:extLst>
            </p:cNvPr>
            <p:cNvSpPr txBox="1"/>
            <p:nvPr/>
          </p:nvSpPr>
          <p:spPr>
            <a:xfrm>
              <a:off x="8031081" y="5904870"/>
              <a:ext cx="14072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0" i="0" dirty="0">
                  <a:solidFill>
                    <a:srgbClr val="192E69"/>
                  </a:solidFill>
                  <a:effectLst/>
                </a:rPr>
                <a:t>The conference is partly financed by the European Union</a:t>
              </a:r>
              <a:endParaRPr lang="pt-PT" sz="700" dirty="0">
                <a:solidFill>
                  <a:srgbClr val="192E69"/>
                </a:solidFill>
              </a:endParaRPr>
            </a:p>
          </p:txBody>
        </p:sp>
      </p:grpSp>
      <p:pic>
        <p:nvPicPr>
          <p:cNvPr id="13" name="Gráfico 14">
            <a:extLst>
              <a:ext uri="{FF2B5EF4-FFF2-40B4-BE49-F238E27FC236}">
                <a16:creationId xmlns:a16="http://schemas.microsoft.com/office/drawing/2014/main" id="{71736A0A-83CB-6829-7329-E94A79B2BFF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5671" y="233231"/>
            <a:ext cx="2713139" cy="643211"/>
          </a:xfrm>
          <a:prstGeom prst="rect">
            <a:avLst/>
          </a:prstGeom>
        </p:spPr>
      </p:pic>
      <p:pic>
        <p:nvPicPr>
          <p:cNvPr id="14" name="Gráfico 15">
            <a:extLst>
              <a:ext uri="{FF2B5EF4-FFF2-40B4-BE49-F238E27FC236}">
                <a16:creationId xmlns:a16="http://schemas.microsoft.com/office/drawing/2014/main" id="{AC7236E9-7BAF-1673-235E-91865372B72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52879" y="-940476"/>
            <a:ext cx="2347414" cy="2347414"/>
          </a:xfrm>
          <a:prstGeom prst="rect">
            <a:avLst/>
          </a:prstGeom>
        </p:spPr>
      </p:pic>
      <p:pic>
        <p:nvPicPr>
          <p:cNvPr id="15" name="Gráfico 18">
            <a:extLst>
              <a:ext uri="{FF2B5EF4-FFF2-40B4-BE49-F238E27FC236}">
                <a16:creationId xmlns:a16="http://schemas.microsoft.com/office/drawing/2014/main" id="{5D9D4534-AFCD-2A21-438F-927BB093788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08664" y="2165031"/>
            <a:ext cx="6105172" cy="5326380"/>
          </a:xfrm>
          <a:prstGeom prst="rect">
            <a:avLst/>
          </a:prstGeom>
        </p:spPr>
      </p:pic>
      <p:sp>
        <p:nvSpPr>
          <p:cNvPr id="16" name="Marcador de Posição do Texto 2">
            <a:extLst>
              <a:ext uri="{FF2B5EF4-FFF2-40B4-BE49-F238E27FC236}">
                <a16:creationId xmlns:a16="http://schemas.microsoft.com/office/drawing/2014/main" id="{0FCC3845-985E-1CF4-A5E5-1A3EDFF95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71" y="1924677"/>
            <a:ext cx="11426929" cy="470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192E69"/>
                </a:solidFill>
              </a:defRPr>
            </a:lvl1pPr>
            <a:lvl2pPr>
              <a:defRPr>
                <a:solidFill>
                  <a:srgbClr val="192E69"/>
                </a:solidFill>
              </a:defRPr>
            </a:lvl2pPr>
            <a:lvl3pPr>
              <a:defRPr>
                <a:solidFill>
                  <a:srgbClr val="192E69"/>
                </a:solidFill>
              </a:defRPr>
            </a:lvl3pPr>
            <a:lvl4pPr>
              <a:defRPr>
                <a:solidFill>
                  <a:srgbClr val="192E69"/>
                </a:solidFill>
              </a:defRPr>
            </a:lvl4pPr>
            <a:lvl5pPr>
              <a:defRPr>
                <a:solidFill>
                  <a:srgbClr val="192E69"/>
                </a:solidFill>
              </a:defRPr>
            </a:lvl5pPr>
          </a:lstStyle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18838419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A19828-0D05-BA95-49E6-96E64E013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D47507C-4FFE-6278-217C-300433069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82683F6-BCBC-06FD-55B9-102F46978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D2A5206-EEA0-0729-D64C-BD51925D3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33BB17C-99C3-D656-D650-AB34086F3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94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EFCB2C-3A46-F97C-39D1-70532A566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ED86AAE-2735-1A02-9C0E-A46F88E9D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4594A39-E0AF-EE9B-886B-D263B1C61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84B4D59-313F-A7D6-4897-CFA91EC90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4F82919-6FFC-9C33-2B9E-35D9C47F1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F8C8E4D-3DAD-88EA-8131-38A662A94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030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EF853D-3A87-27D4-4447-F69269FC4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2F9B203-A4CA-6365-FB09-2AE095583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956E5BD-8373-5F23-4E42-886DA3B2CC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08E562A7-1293-1220-3D37-BD9B4B20F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22154A26-B1B8-BCF1-2636-84F386F748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FCC3BFFD-855B-4DCD-0486-A3BF5B751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675C5708-9E08-690F-C473-AF9F89D83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88AF5572-AEFC-030A-EFF2-7C40F2BA8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8215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F667FF-F009-39DE-AC88-586053EAE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0AE6938-75B6-F0C0-9DA9-758E9BAD3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313C91E3-D281-3E74-C06A-63279B5FE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D3F0356-BADD-8595-DC6D-B3AA890AE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1333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3390949-9309-D24A-BFAE-0C469A4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A683EF84-CCE2-07B6-CD4D-D0645EDD8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C18C5B5B-F807-B24E-4D07-66E0D280E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0534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6C7F9E-3547-6DFD-CD24-1107C0104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A0604F8-7DD3-FD80-ADBB-60C8ADB3F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9CBBE267-730B-3ECD-57BC-607E00E37B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FB2F240-0052-9977-7363-ACD5A4F27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BA24FAD-FEBF-C91B-E060-EF7BD9F75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3C2FF9A-4903-F8BE-D6BD-1F77AD167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4015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17BCD5-0B8B-3142-B393-D65B59CB0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DBDE30FF-47ED-19CF-0472-7E0B4AC7AC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B978EB8-1069-B86B-39AE-115A2C6D6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85BABEC-3AB9-7977-E39B-78784FFE0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87B9EF4-6E25-E91A-3039-30218743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2E10C6B-2D28-1D36-27BD-4CDA95450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2755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3362922F-9D21-21F6-4DCE-261CF3367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155F730-FA5E-A93C-ACAC-8AAAB3006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228AB0A-0205-0D93-24B3-31C776DE3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77BD41-F727-4253-9A48-23A10E22D345}" type="datetimeFigureOut">
              <a:rPr lang="pt-PT" smtClean="0"/>
              <a:t>04/06/2024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6BC9299-126B-C1B1-0576-BA547E2871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570CCE5-B260-EF74-25B1-C6BB07917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FDFA57-DD67-406B-85C3-064A3A3AFF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639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91" userDrawn="1">
          <p15:clr>
            <a:srgbClr val="F26B43"/>
          </p15:clr>
        </p15:guide>
        <p15:guide id="4" orient="horz" pos="3929" userDrawn="1">
          <p15:clr>
            <a:srgbClr val="F26B43"/>
          </p15:clr>
        </p15:guide>
        <p15:guide id="5" pos="370" userDrawn="1">
          <p15:clr>
            <a:srgbClr val="F26B43"/>
          </p15:clr>
        </p15:guide>
        <p15:guide id="6" pos="7310" userDrawn="1">
          <p15:clr>
            <a:srgbClr val="F26B43"/>
          </p15:clr>
        </p15:guide>
        <p15:guide id="7" pos="21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openxmlformats.org/officeDocument/2006/relationships/image" Target="../media/image1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11" Type="http://schemas.openxmlformats.org/officeDocument/2006/relationships/image" Target="../media/image17.svg"/><Relationship Id="rId5" Type="http://schemas.openxmlformats.org/officeDocument/2006/relationships/image" Target="../media/image2.png"/><Relationship Id="rId10" Type="http://schemas.openxmlformats.org/officeDocument/2006/relationships/image" Target="../media/image16.png"/><Relationship Id="rId4" Type="http://schemas.openxmlformats.org/officeDocument/2006/relationships/image" Target="../media/image13.svg"/><Relationship Id="rId9" Type="http://schemas.openxmlformats.org/officeDocument/2006/relationships/image" Target="../media/image1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sv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4.png"/><Relationship Id="rId10" Type="http://schemas.openxmlformats.org/officeDocument/2006/relationships/image" Target="../media/image25.png"/><Relationship Id="rId4" Type="http://schemas.openxmlformats.org/officeDocument/2006/relationships/image" Target="../media/image3.svg"/><Relationship Id="rId9" Type="http://schemas.openxmlformats.org/officeDocument/2006/relationships/image" Target="../media/image24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22.sv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4.svg"/><Relationship Id="rId5" Type="http://schemas.openxmlformats.org/officeDocument/2006/relationships/image" Target="../media/image4.png"/><Relationship Id="rId10" Type="http://schemas.openxmlformats.org/officeDocument/2006/relationships/image" Target="../media/image23.png"/><Relationship Id="rId4" Type="http://schemas.openxmlformats.org/officeDocument/2006/relationships/image" Target="../media/image3.svg"/><Relationship Id="rId9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sv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4.png"/><Relationship Id="rId10" Type="http://schemas.openxmlformats.org/officeDocument/2006/relationships/image" Target="../media/image25.png"/><Relationship Id="rId4" Type="http://schemas.openxmlformats.org/officeDocument/2006/relationships/image" Target="../media/image3.svg"/><Relationship Id="rId9" Type="http://schemas.openxmlformats.org/officeDocument/2006/relationships/image" Target="../media/image2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4.png"/><Relationship Id="rId3" Type="http://schemas.openxmlformats.org/officeDocument/2006/relationships/image" Target="../media/image28.svg"/><Relationship Id="rId7" Type="http://schemas.openxmlformats.org/officeDocument/2006/relationships/image" Target="../media/image18.png"/><Relationship Id="rId12" Type="http://schemas.openxmlformats.org/officeDocument/2006/relationships/image" Target="../media/image3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svg"/><Relationship Id="rId11" Type="http://schemas.openxmlformats.org/officeDocument/2006/relationships/image" Target="../media/image2.png"/><Relationship Id="rId5" Type="http://schemas.openxmlformats.org/officeDocument/2006/relationships/image" Target="../media/image30.png"/><Relationship Id="rId10" Type="http://schemas.openxmlformats.org/officeDocument/2006/relationships/image" Target="../media/image33.svg"/><Relationship Id="rId4" Type="http://schemas.openxmlformats.org/officeDocument/2006/relationships/image" Target="../media/image29.jpeg"/><Relationship Id="rId9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321DFD-F50B-6E11-A27C-151F6F284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AA7BFAB5-ACB6-46BE-A867-E6BD919FD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89F813B6-A290-A726-C28F-22993FBFB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38434" y="3374058"/>
            <a:ext cx="4549846" cy="3969456"/>
          </a:xfrm>
          <a:prstGeom prst="rect">
            <a:avLst/>
          </a:prstGeom>
        </p:spPr>
      </p:pic>
      <p:grpSp>
        <p:nvGrpSpPr>
          <p:cNvPr id="21" name="Agrupar 20">
            <a:extLst>
              <a:ext uri="{FF2B5EF4-FFF2-40B4-BE49-F238E27FC236}">
                <a16:creationId xmlns:a16="http://schemas.microsoft.com/office/drawing/2014/main" id="{115E541E-86DA-850E-5E3E-99CB3AD1C73C}"/>
              </a:ext>
            </a:extLst>
          </p:cNvPr>
          <p:cNvGrpSpPr/>
          <p:nvPr/>
        </p:nvGrpSpPr>
        <p:grpSpPr>
          <a:xfrm>
            <a:off x="577327" y="343080"/>
            <a:ext cx="5054693" cy="307777"/>
            <a:chOff x="4383639" y="5904870"/>
            <a:chExt cx="5054693" cy="307777"/>
          </a:xfrm>
        </p:grpSpPr>
        <p:pic>
          <p:nvPicPr>
            <p:cNvPr id="14" name="Gráfico 13">
              <a:extLst>
                <a:ext uri="{FF2B5EF4-FFF2-40B4-BE49-F238E27FC236}">
                  <a16:creationId xmlns:a16="http://schemas.microsoft.com/office/drawing/2014/main" id="{2EB74E64-8AAD-129C-6234-47694C245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856266" y="5990432"/>
              <a:ext cx="952095" cy="128408"/>
            </a:xfrm>
            <a:prstGeom prst="rect">
              <a:avLst/>
            </a:prstGeom>
          </p:spPr>
        </p:pic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EE12B340-0044-FF7F-8B76-131AEBAABE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5" r="3029"/>
            <a:stretch/>
          </p:blipFill>
          <p:spPr>
            <a:xfrm>
              <a:off x="4383639" y="5916425"/>
              <a:ext cx="2249907" cy="276423"/>
            </a:xfrm>
            <a:prstGeom prst="rect">
              <a:avLst/>
            </a:prstGeom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2B286D04-DD90-9B98-BBB3-D1FD9BB25111}"/>
                </a:ext>
              </a:extLst>
            </p:cNvPr>
            <p:cNvSpPr txBox="1"/>
            <p:nvPr/>
          </p:nvSpPr>
          <p:spPr>
            <a:xfrm>
              <a:off x="8031081" y="5904870"/>
              <a:ext cx="14072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0" i="0" dirty="0">
                  <a:solidFill>
                    <a:schemeClr val="bg1"/>
                  </a:solidFill>
                  <a:effectLst/>
                </a:rPr>
                <a:t>The conference is partly financed by the European Union</a:t>
              </a:r>
              <a:endParaRPr lang="pt-PT" sz="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5" name="Gráfico 24">
            <a:extLst>
              <a:ext uri="{FF2B5EF4-FFF2-40B4-BE49-F238E27FC236}">
                <a16:creationId xmlns:a16="http://schemas.microsoft.com/office/drawing/2014/main" id="{A4D4944C-F857-8AFA-94EE-4205007405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36619" y="-238125"/>
            <a:ext cx="5181600" cy="5181600"/>
          </a:xfrm>
          <a:prstGeom prst="rect">
            <a:avLst/>
          </a:prstGeom>
        </p:spPr>
      </p:pic>
      <p:pic>
        <p:nvPicPr>
          <p:cNvPr id="27" name="Gráfico 26">
            <a:extLst>
              <a:ext uri="{FF2B5EF4-FFF2-40B4-BE49-F238E27FC236}">
                <a16:creationId xmlns:a16="http://schemas.microsoft.com/office/drawing/2014/main" id="{6D6587A1-D180-C848-FE30-58C9762B928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755268" y="4113691"/>
            <a:ext cx="3528614" cy="3528614"/>
          </a:xfrm>
          <a:prstGeom prst="rect">
            <a:avLst/>
          </a:prstGeom>
        </p:spPr>
      </p:pic>
      <p:pic>
        <p:nvPicPr>
          <p:cNvPr id="3" name="Gráfico 2">
            <a:extLst>
              <a:ext uri="{FF2B5EF4-FFF2-40B4-BE49-F238E27FC236}">
                <a16:creationId xmlns:a16="http://schemas.microsoft.com/office/drawing/2014/main" id="{C4F5657F-4F7F-039F-B6D1-DF0108DD3D5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97846" y="2456188"/>
            <a:ext cx="8196308" cy="194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32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2. Data Quality: Challenges and Methodology</a:t>
            </a:r>
            <a:endParaRPr lang="pt-PT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E67E3E-FCE8-47BF-AF4B-4139A36F5204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6" t="5186" r="47811" b="4429"/>
          <a:stretch/>
        </p:blipFill>
        <p:spPr bwMode="auto">
          <a:xfrm>
            <a:off x="7290168" y="2272117"/>
            <a:ext cx="3373760" cy="44922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957D51-1FCF-4FC6-8ADB-41D42232917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" t="6027" r="49077"/>
          <a:stretch/>
        </p:blipFill>
        <p:spPr bwMode="auto">
          <a:xfrm>
            <a:off x="1684890" y="2207032"/>
            <a:ext cx="3216943" cy="46509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2F3D58F1-A257-481D-BCA9-E8226C83B7B9}"/>
              </a:ext>
            </a:extLst>
          </p:cNvPr>
          <p:cNvSpPr/>
          <p:nvPr/>
        </p:nvSpPr>
        <p:spPr>
          <a:xfrm>
            <a:off x="5499080" y="4092816"/>
            <a:ext cx="1024647" cy="1038081"/>
          </a:xfrm>
          <a:prstGeom prst="rightArrow">
            <a:avLst/>
          </a:prstGeom>
          <a:solidFill>
            <a:srgbClr val="1A3A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14446-8A5D-3CB5-F155-D951EF209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71" y="1924677"/>
            <a:ext cx="11426929" cy="4796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Original data  		     	  		Imputed data</a:t>
            </a:r>
            <a:endParaRPr lang="pt-PT" sz="2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37EB74-C630-3168-2C63-F7E1A7A6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049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3. Collaborative efforts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Using administrative data for Statistical purposes should </a:t>
            </a:r>
            <a:r>
              <a:rPr lang="en-GB" sz="2800" b="1" dirty="0"/>
              <a:t>not be seen as a one-way</a:t>
            </a:r>
            <a:r>
              <a:rPr lang="en-GB" sz="2800" dirty="0"/>
              <a:t> communication process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In order to promote the use of data, it is important to know the </a:t>
            </a:r>
            <a:r>
              <a:rPr lang="en-GB" sz="2800" b="1" dirty="0"/>
              <a:t>needs and expectations </a:t>
            </a:r>
            <a:r>
              <a:rPr lang="en-GB" sz="2800" dirty="0"/>
              <a:t>of its users in the statistical production process 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To this end, </a:t>
            </a:r>
            <a:r>
              <a:rPr lang="en-GB" sz="2800" b="1" dirty="0"/>
              <a:t>a close dialogue was/is promoted with data users </a:t>
            </a:r>
            <a:r>
              <a:rPr lang="en-GB" sz="2800" dirty="0"/>
              <a:t>in order to consider and harmonize their needs in the adoption of a data treatment that is accepted by all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To make it easier to </a:t>
            </a:r>
            <a:r>
              <a:rPr lang="en-US" sz="2800" dirty="0" err="1"/>
              <a:t>analyse</a:t>
            </a:r>
            <a:r>
              <a:rPr lang="en-US" sz="2800" dirty="0"/>
              <a:t> the data, a monthly ‘Flash Report’ is produced and delivered in ‘R </a:t>
            </a:r>
            <a:r>
              <a:rPr lang="en-US" sz="2800" dirty="0" err="1"/>
              <a:t>Flexdashboard</a:t>
            </a:r>
            <a:r>
              <a:rPr lang="en-US" sz="2800" dirty="0"/>
              <a:t>’ (soon using a ‘shiny App’) 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DA177-CD8F-7BC5-8E4E-7FFB7464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449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4. Application to other cases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The methodologies and insights gained from managing e-invoice data can be effectively applied to other administrative data sources</a:t>
            </a:r>
          </a:p>
          <a:p>
            <a:pPr lvl="1">
              <a:lnSpc>
                <a:spcPct val="150000"/>
              </a:lnSpc>
            </a:pPr>
            <a:r>
              <a:rPr lang="pt-PT" dirty="0" err="1"/>
              <a:t>Adapting</a:t>
            </a:r>
            <a:r>
              <a:rPr lang="pt-PT" dirty="0"/>
              <a:t> </a:t>
            </a:r>
            <a:r>
              <a:rPr lang="pt-PT" dirty="0" err="1"/>
              <a:t>standardized</a:t>
            </a:r>
            <a:r>
              <a:rPr lang="pt-PT" dirty="0"/>
              <a:t> </a:t>
            </a:r>
            <a:r>
              <a:rPr lang="pt-PT" dirty="0" err="1"/>
              <a:t>procedures</a:t>
            </a:r>
            <a:r>
              <a:rPr lang="pt-PT" dirty="0"/>
              <a:t> (data </a:t>
            </a:r>
            <a:r>
              <a:rPr lang="pt-PT" dirty="0" err="1"/>
              <a:t>loading</a:t>
            </a:r>
            <a:r>
              <a:rPr lang="pt-PT" dirty="0"/>
              <a:t>, </a:t>
            </a:r>
            <a:r>
              <a:rPr lang="pt-PT" dirty="0" err="1"/>
              <a:t>normalisation</a:t>
            </a:r>
            <a:r>
              <a:rPr lang="pt-PT" dirty="0"/>
              <a:t>, </a:t>
            </a:r>
            <a:r>
              <a:rPr lang="pt-PT" dirty="0" err="1"/>
              <a:t>validation</a:t>
            </a:r>
            <a:r>
              <a:rPr lang="pt-PT" dirty="0"/>
              <a:t>)</a:t>
            </a:r>
          </a:p>
          <a:p>
            <a:pPr lvl="1">
              <a:lnSpc>
                <a:spcPct val="150000"/>
              </a:lnSpc>
            </a:pPr>
            <a:r>
              <a:rPr lang="pt-PT" dirty="0" err="1"/>
              <a:t>Customizing</a:t>
            </a:r>
            <a:r>
              <a:rPr lang="pt-PT" dirty="0"/>
              <a:t> </a:t>
            </a:r>
            <a:r>
              <a:rPr lang="pt-PT" dirty="0" err="1"/>
              <a:t>anomaly</a:t>
            </a:r>
            <a:r>
              <a:rPr lang="pt-PT" dirty="0"/>
              <a:t> </a:t>
            </a:r>
            <a:r>
              <a:rPr lang="pt-PT" dirty="0" err="1"/>
              <a:t>detection</a:t>
            </a:r>
            <a:r>
              <a:rPr lang="pt-PT" dirty="0"/>
              <a:t> (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imputation</a:t>
            </a:r>
            <a:r>
              <a:rPr lang="pt-PT" dirty="0"/>
              <a:t>) </a:t>
            </a:r>
            <a:r>
              <a:rPr lang="pt-PT" dirty="0" err="1"/>
              <a:t>algorithms</a:t>
            </a:r>
            <a:endParaRPr lang="pt-PT" dirty="0"/>
          </a:p>
          <a:p>
            <a:pPr lvl="1">
              <a:lnSpc>
                <a:spcPct val="150000"/>
              </a:lnSpc>
            </a:pPr>
            <a:r>
              <a:rPr lang="en-US" dirty="0"/>
              <a:t>Improving data integrity and consistency (cross-dataset comparisons and temporal consistency checks)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Promotion of collaboration and engagement of other units</a:t>
            </a:r>
            <a:endParaRPr lang="pt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B76805-48C5-18BE-BC3F-FBAE72C6A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426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4. Application to other cases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Data sets being prepared for the application of these methodologies:</a:t>
            </a:r>
          </a:p>
          <a:p>
            <a:pPr lvl="1">
              <a:lnSpc>
                <a:spcPct val="150000"/>
              </a:lnSpc>
            </a:pPr>
            <a:r>
              <a:rPr lang="pt-PT" dirty="0" err="1"/>
              <a:t>Monthly</a:t>
            </a:r>
            <a:r>
              <a:rPr lang="pt-PT" dirty="0"/>
              <a:t> pay </a:t>
            </a:r>
            <a:r>
              <a:rPr lang="pt-PT" dirty="0" err="1"/>
              <a:t>statements</a:t>
            </a:r>
            <a:r>
              <a:rPr lang="en-US" dirty="0"/>
              <a:t> (enhance the quality and reliability of employment and earnings data)</a:t>
            </a:r>
            <a:endParaRPr lang="pt-PT" dirty="0"/>
          </a:p>
          <a:p>
            <a:pPr lvl="1">
              <a:lnSpc>
                <a:spcPct val="150000"/>
              </a:lnSpc>
            </a:pPr>
            <a:r>
              <a:rPr lang="pt-PT" dirty="0" err="1"/>
              <a:t>International</a:t>
            </a:r>
            <a:r>
              <a:rPr lang="pt-PT" dirty="0"/>
              <a:t> </a:t>
            </a:r>
            <a:r>
              <a:rPr lang="pt-PT" dirty="0" err="1"/>
              <a:t>Trade</a:t>
            </a:r>
            <a:r>
              <a:rPr lang="pt-PT" dirty="0"/>
              <a:t>,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en-US" dirty="0"/>
              <a:t>identification of anomalies (speeding up correction work in data collection)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Personal income tax data (IRS)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Real estate transaction tax (IMT) and Property tax (IMI)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…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Contributing to increase/improve the quality of the National Data Infrastructure</a:t>
            </a:r>
            <a:endParaRPr lang="pt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B03E5-FA2E-920F-05BE-E327BF2C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614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5. Conclusions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2800" dirty="0"/>
              <a:t>Strong collaboration between different Units of the statistical production process plays a very important role</a:t>
            </a:r>
          </a:p>
          <a:p>
            <a:pPr marL="514350" indent="-514350">
              <a:lnSpc>
                <a:spcPct val="150000"/>
              </a:lnSpc>
              <a:spcAft>
                <a:spcPts val="800"/>
              </a:spcAft>
              <a:buFont typeface="+mj-lt"/>
              <a:buAutoNum type="arabicPeriod" startAt="2"/>
            </a:pPr>
            <a:r>
              <a:rPr lang="en-GB" sz="2800" dirty="0"/>
              <a:t>Investment in acquiring new skills (Data Science), tools and techniques, in order to overcome the difficulties in processing a massive set of data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pt-P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4DB48-47CA-C04C-2039-03ABA970C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5218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5. Conclusions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spcAft>
                <a:spcPts val="800"/>
              </a:spcAft>
              <a:buFont typeface="+mj-lt"/>
              <a:buAutoNum type="arabicPeriod" startAt="3"/>
            </a:pPr>
            <a:r>
              <a:rPr lang="en-GB" sz="2600" dirty="0"/>
              <a:t>The e-invoice can be seen as a </a:t>
            </a:r>
            <a:r>
              <a:rPr lang="pt-AO" sz="2600" b="1" dirty="0"/>
              <a:t>a boost</a:t>
            </a:r>
            <a:r>
              <a:rPr lang="en-GB" sz="2600" b="1" dirty="0"/>
              <a:t>er</a:t>
            </a:r>
            <a:r>
              <a:rPr lang="pt-AO" sz="2600" b="1" dirty="0"/>
              <a:t> </a:t>
            </a:r>
            <a:r>
              <a:rPr lang="pt-PT" sz="2600" b="1" dirty="0"/>
              <a:t>(</a:t>
            </a:r>
            <a:r>
              <a:rPr lang="pt-PT" sz="2600" b="1" dirty="0" err="1"/>
              <a:t>PoC</a:t>
            </a:r>
            <a:r>
              <a:rPr lang="pt-PT" sz="2600" b="1" dirty="0"/>
              <a:t>) </a:t>
            </a:r>
            <a:r>
              <a:rPr lang="pt-AO" sz="2600" dirty="0"/>
              <a:t>for the </a:t>
            </a:r>
            <a:r>
              <a:rPr lang="pt-AO" sz="2600" b="1" dirty="0"/>
              <a:t>treatment and use </a:t>
            </a:r>
            <a:r>
              <a:rPr lang="pt-PT" sz="2600" b="1" dirty="0" err="1"/>
              <a:t>of</a:t>
            </a:r>
            <a:r>
              <a:rPr lang="pt-PT" sz="2600" b="1" dirty="0"/>
              <a:t> </a:t>
            </a:r>
            <a:r>
              <a:rPr lang="pt-PT" sz="2600" b="1" dirty="0" err="1"/>
              <a:t>administrative</a:t>
            </a:r>
            <a:r>
              <a:rPr lang="pt-PT" sz="2600" b="1" dirty="0"/>
              <a:t> data</a:t>
            </a:r>
            <a:r>
              <a:rPr lang="pt-AO" sz="2600" b="1" dirty="0"/>
              <a:t> </a:t>
            </a:r>
            <a:r>
              <a:rPr lang="pt-AO" sz="2600" dirty="0"/>
              <a:t>for statistical purposes</a:t>
            </a:r>
            <a:r>
              <a:rPr lang="en-GB" sz="2600" dirty="0"/>
              <a:t>:</a:t>
            </a:r>
          </a:p>
          <a:p>
            <a:pPr lvl="1">
              <a:lnSpc>
                <a:spcPct val="150000"/>
              </a:lnSpc>
              <a:spcAft>
                <a:spcPts val="800"/>
              </a:spcAft>
            </a:pPr>
            <a:r>
              <a:rPr lang="en-GB" sz="2133" dirty="0"/>
              <a:t>Applies a set of procedures already in use in traditional sources (surveys)</a:t>
            </a:r>
          </a:p>
          <a:p>
            <a:pPr lvl="1">
              <a:lnSpc>
                <a:spcPct val="150000"/>
              </a:lnSpc>
              <a:spcAft>
                <a:spcPts val="800"/>
              </a:spcAft>
            </a:pPr>
            <a:r>
              <a:rPr lang="en-GB" sz="2133" dirty="0"/>
              <a:t>Was recognized as the right way to apply for other data sources</a:t>
            </a:r>
          </a:p>
          <a:p>
            <a:pPr lvl="1">
              <a:lnSpc>
                <a:spcPct val="150000"/>
              </a:lnSpc>
              <a:spcAft>
                <a:spcPts val="800"/>
              </a:spcAft>
            </a:pPr>
            <a:r>
              <a:rPr lang="en-GB" sz="2133" dirty="0"/>
              <a:t>Contributes to the construction and fulfilment of the objectives of the National Data Infrastructure</a:t>
            </a:r>
          </a:p>
          <a:p>
            <a:pPr marL="514350" indent="-514350">
              <a:lnSpc>
                <a:spcPct val="150000"/>
              </a:lnSpc>
              <a:spcAft>
                <a:spcPts val="600"/>
              </a:spcAft>
              <a:buFont typeface="+mj-lt"/>
              <a:buAutoNum type="arabicPeriod" startAt="4"/>
            </a:pPr>
            <a:r>
              <a:rPr lang="en-US" sz="2600" dirty="0"/>
              <a:t>The work is not finished and is still evolving</a:t>
            </a:r>
            <a:endParaRPr lang="en-GB" sz="2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651A9-F3DD-65F4-6E71-A4D155AED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2454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14E46-38FA-CCD9-D08B-0BDCF12B11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m desfocar, Saturação de cores, azul, amarelo&#10;&#10;Descrição gerada automaticamente">
            <a:extLst>
              <a:ext uri="{FF2B5EF4-FFF2-40B4-BE49-F238E27FC236}">
                <a16:creationId xmlns:a16="http://schemas.microsoft.com/office/drawing/2014/main" id="{1FA88CD9-9D46-E9F4-7379-37AC91555C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1" name="Agrupar 20">
            <a:extLst>
              <a:ext uri="{FF2B5EF4-FFF2-40B4-BE49-F238E27FC236}">
                <a16:creationId xmlns:a16="http://schemas.microsoft.com/office/drawing/2014/main" id="{2FD52094-1646-0C5C-21E5-BC69F5CC05EF}"/>
              </a:ext>
            </a:extLst>
          </p:cNvPr>
          <p:cNvGrpSpPr/>
          <p:nvPr/>
        </p:nvGrpSpPr>
        <p:grpSpPr>
          <a:xfrm>
            <a:off x="3568654" y="6205287"/>
            <a:ext cx="5054693" cy="307777"/>
            <a:chOff x="4383639" y="5904870"/>
            <a:chExt cx="5054693" cy="307777"/>
          </a:xfrm>
        </p:grpSpPr>
        <p:pic>
          <p:nvPicPr>
            <p:cNvPr id="14" name="Gráfico 13">
              <a:extLst>
                <a:ext uri="{FF2B5EF4-FFF2-40B4-BE49-F238E27FC236}">
                  <a16:creationId xmlns:a16="http://schemas.microsoft.com/office/drawing/2014/main" id="{75983E61-13EA-E13D-8B81-7F8F58238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56266" y="5990432"/>
              <a:ext cx="952095" cy="128408"/>
            </a:xfrm>
            <a:prstGeom prst="rect">
              <a:avLst/>
            </a:prstGeom>
          </p:spPr>
        </p:pic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888380DC-5D32-1D7C-473D-08F2159DEB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5" r="3029"/>
            <a:stretch/>
          </p:blipFill>
          <p:spPr>
            <a:xfrm>
              <a:off x="4383639" y="5916425"/>
              <a:ext cx="2249907" cy="276423"/>
            </a:xfrm>
            <a:prstGeom prst="rect">
              <a:avLst/>
            </a:prstGeom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0AE838D9-EB42-796D-D478-01BF4BE00D2A}"/>
                </a:ext>
              </a:extLst>
            </p:cNvPr>
            <p:cNvSpPr txBox="1"/>
            <p:nvPr/>
          </p:nvSpPr>
          <p:spPr>
            <a:xfrm>
              <a:off x="8031081" y="5904870"/>
              <a:ext cx="14072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0" i="0" dirty="0">
                  <a:solidFill>
                    <a:srgbClr val="192E69"/>
                  </a:solidFill>
                  <a:effectLst/>
                </a:rPr>
                <a:t>The conference is partly financed by the European Union</a:t>
              </a:r>
              <a:endParaRPr lang="pt-PT" sz="700" dirty="0">
                <a:solidFill>
                  <a:srgbClr val="192E69"/>
                </a:solidFill>
              </a:endParaRPr>
            </a:p>
          </p:txBody>
        </p:sp>
      </p:grpSp>
      <p:pic>
        <p:nvPicPr>
          <p:cNvPr id="25" name="Gráfico 24">
            <a:extLst>
              <a:ext uri="{FF2B5EF4-FFF2-40B4-BE49-F238E27FC236}">
                <a16:creationId xmlns:a16="http://schemas.microsoft.com/office/drawing/2014/main" id="{9FD817DF-3DE9-5FB7-74E2-FAA3BB5714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36619" y="-238125"/>
            <a:ext cx="5181600" cy="5181600"/>
          </a:xfrm>
          <a:prstGeom prst="rect">
            <a:avLst/>
          </a:prstGeom>
        </p:spPr>
      </p:pic>
      <p:pic>
        <p:nvPicPr>
          <p:cNvPr id="27" name="Gráfico 26">
            <a:extLst>
              <a:ext uri="{FF2B5EF4-FFF2-40B4-BE49-F238E27FC236}">
                <a16:creationId xmlns:a16="http://schemas.microsoft.com/office/drawing/2014/main" id="{300AF731-15B0-7C85-A05B-951B3206C9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755268" y="4113691"/>
            <a:ext cx="3528614" cy="3528614"/>
          </a:xfrm>
          <a:prstGeom prst="rect">
            <a:avLst/>
          </a:prstGeom>
        </p:spPr>
      </p:pic>
      <p:pic>
        <p:nvPicPr>
          <p:cNvPr id="29" name="Gráfico 28">
            <a:extLst>
              <a:ext uri="{FF2B5EF4-FFF2-40B4-BE49-F238E27FC236}">
                <a16:creationId xmlns:a16="http://schemas.microsoft.com/office/drawing/2014/main" id="{3827D08F-A047-CC56-8AF8-EFE4C5E896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38434" y="3374058"/>
            <a:ext cx="4549846" cy="396945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585B0DF-7DB2-9A66-3729-C4AD3B9C2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174" y="865866"/>
            <a:ext cx="11709647" cy="187065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192E69"/>
                </a:solidFill>
              </a:rPr>
              <a:t>Administrative Data Quality Challenges </a:t>
            </a:r>
            <a:br>
              <a:rPr lang="en-US" b="1" dirty="0">
                <a:solidFill>
                  <a:srgbClr val="192E69"/>
                </a:solidFill>
              </a:rPr>
            </a:br>
            <a:r>
              <a:rPr lang="en-US" b="1" dirty="0">
                <a:solidFill>
                  <a:srgbClr val="192E69"/>
                </a:solidFill>
              </a:rPr>
              <a:t>through the Lens of e-Invoice</a:t>
            </a:r>
            <a:endParaRPr lang="pt-PT" b="1" i="1" dirty="0">
              <a:solidFill>
                <a:srgbClr val="192E69"/>
              </a:solidFill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D3F946C4-6953-3083-5D79-540E4146BEE8}"/>
              </a:ext>
            </a:extLst>
          </p:cNvPr>
          <p:cNvSpPr txBox="1">
            <a:spLocks/>
          </p:cNvSpPr>
          <p:nvPr/>
        </p:nvSpPr>
        <p:spPr>
          <a:xfrm>
            <a:off x="4268908" y="4222028"/>
            <a:ext cx="3650813" cy="10630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4000" b="1" dirty="0">
                <a:solidFill>
                  <a:srgbClr val="192E69"/>
                </a:solidFill>
              </a:rPr>
              <a:t>Obrigado</a:t>
            </a:r>
            <a:br>
              <a:rPr lang="pt-PT" sz="4000" b="1" dirty="0">
                <a:solidFill>
                  <a:srgbClr val="192E69"/>
                </a:solidFill>
              </a:rPr>
            </a:br>
            <a:r>
              <a:rPr lang="pt-PT" sz="4000" b="1" dirty="0" err="1">
                <a:solidFill>
                  <a:srgbClr val="192E69"/>
                </a:solidFill>
              </a:rPr>
              <a:t>Thank</a:t>
            </a:r>
            <a:r>
              <a:rPr lang="pt-PT" sz="4000" b="1" dirty="0">
                <a:solidFill>
                  <a:srgbClr val="192E69"/>
                </a:solidFill>
              </a:rPr>
              <a:t> </a:t>
            </a:r>
            <a:r>
              <a:rPr lang="pt-PT" sz="4000" b="1" dirty="0" err="1">
                <a:solidFill>
                  <a:srgbClr val="192E69"/>
                </a:solidFill>
              </a:rPr>
              <a:t>you</a:t>
            </a:r>
            <a:endParaRPr lang="pt-PT" sz="4000" b="1" dirty="0">
              <a:solidFill>
                <a:srgbClr val="192E69"/>
              </a:solidFill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08B910D0-6F5E-88DA-E447-B8DA29746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32735" y="5638044"/>
            <a:ext cx="3650813" cy="999687"/>
          </a:xfrm>
        </p:spPr>
        <p:txBody>
          <a:bodyPr>
            <a:normAutofit/>
          </a:bodyPr>
          <a:lstStyle/>
          <a:p>
            <a:r>
              <a:rPr lang="en-US" sz="2000" u="sng" dirty="0">
                <a:solidFill>
                  <a:srgbClr val="0070C0"/>
                </a:solidFill>
              </a:rPr>
              <a:t>joao.pocas@ine.pt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7443E8-2E28-4758-9BAE-FC2C4CAF722A}"/>
              </a:ext>
            </a:extLst>
          </p:cNvPr>
          <p:cNvSpPr txBox="1"/>
          <p:nvPr/>
        </p:nvSpPr>
        <p:spPr>
          <a:xfrm>
            <a:off x="2671438" y="3013872"/>
            <a:ext cx="697340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PT" sz="1800" dirty="0">
                <a:solidFill>
                  <a:srgbClr val="192E69"/>
                </a:solidFill>
              </a:rPr>
              <a:t>António Portugal, Bruno Lima, </a:t>
            </a:r>
            <a:br>
              <a:rPr lang="pt-PT" sz="1800" dirty="0">
                <a:solidFill>
                  <a:srgbClr val="192E69"/>
                </a:solidFill>
              </a:rPr>
            </a:br>
            <a:r>
              <a:rPr lang="pt-PT" sz="2000" b="1" dirty="0">
                <a:solidFill>
                  <a:srgbClr val="192E69"/>
                </a:solidFill>
              </a:rPr>
              <a:t>João Poças</a:t>
            </a:r>
            <a:r>
              <a:rPr lang="pt-PT" sz="1800" b="1" dirty="0">
                <a:solidFill>
                  <a:srgbClr val="192E69"/>
                </a:solidFill>
              </a:rPr>
              <a:t>, </a:t>
            </a:r>
            <a:r>
              <a:rPr lang="pt-PT" sz="1800" dirty="0">
                <a:solidFill>
                  <a:srgbClr val="192E69"/>
                </a:solidFill>
              </a:rPr>
              <a:t>Paula Cruz, </a:t>
            </a:r>
            <a:br>
              <a:rPr lang="pt-PT" sz="1800" dirty="0">
                <a:solidFill>
                  <a:srgbClr val="192E69"/>
                </a:solidFill>
              </a:rPr>
            </a:br>
            <a:r>
              <a:rPr lang="pt-PT" sz="1800" dirty="0">
                <a:solidFill>
                  <a:srgbClr val="192E69"/>
                </a:solidFill>
              </a:rPr>
              <a:t>Salvador Gil, Sofia Rodrigues</a:t>
            </a:r>
            <a:endParaRPr lang="en-US" sz="1800" dirty="0">
              <a:solidFill>
                <a:srgbClr val="192E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913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179F3-667C-3AF7-D646-B01FE7268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m desfocar, Saturação de cores, azul, amarelo&#10;&#10;Descrição gerada automaticamente">
            <a:extLst>
              <a:ext uri="{FF2B5EF4-FFF2-40B4-BE49-F238E27FC236}">
                <a16:creationId xmlns:a16="http://schemas.microsoft.com/office/drawing/2014/main" id="{9058CD90-491D-583B-3436-289B5E16C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1" name="Agrupar 20">
            <a:extLst>
              <a:ext uri="{FF2B5EF4-FFF2-40B4-BE49-F238E27FC236}">
                <a16:creationId xmlns:a16="http://schemas.microsoft.com/office/drawing/2014/main" id="{D61A0178-C95B-7BBB-597A-B3D12DF7A6E2}"/>
              </a:ext>
            </a:extLst>
          </p:cNvPr>
          <p:cNvGrpSpPr/>
          <p:nvPr/>
        </p:nvGrpSpPr>
        <p:grpSpPr>
          <a:xfrm>
            <a:off x="3568654" y="6205287"/>
            <a:ext cx="5054693" cy="307777"/>
            <a:chOff x="4383639" y="5904870"/>
            <a:chExt cx="5054693" cy="307777"/>
          </a:xfrm>
        </p:grpSpPr>
        <p:pic>
          <p:nvPicPr>
            <p:cNvPr id="14" name="Gráfico 13">
              <a:extLst>
                <a:ext uri="{FF2B5EF4-FFF2-40B4-BE49-F238E27FC236}">
                  <a16:creationId xmlns:a16="http://schemas.microsoft.com/office/drawing/2014/main" id="{633A5743-25D1-8D20-AA8A-D34B43E5E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56266" y="5990432"/>
              <a:ext cx="952095" cy="128408"/>
            </a:xfrm>
            <a:prstGeom prst="rect">
              <a:avLst/>
            </a:prstGeom>
          </p:spPr>
        </p:pic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A8899DBB-B7D1-56B3-06BA-065DC420A6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5" r="3029"/>
            <a:stretch/>
          </p:blipFill>
          <p:spPr>
            <a:xfrm>
              <a:off x="4383639" y="5916425"/>
              <a:ext cx="2249907" cy="276423"/>
            </a:xfrm>
            <a:prstGeom prst="rect">
              <a:avLst/>
            </a:prstGeom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1D040907-07B3-898D-EF84-FE1A2F6DCBC6}"/>
                </a:ext>
              </a:extLst>
            </p:cNvPr>
            <p:cNvSpPr txBox="1"/>
            <p:nvPr/>
          </p:nvSpPr>
          <p:spPr>
            <a:xfrm>
              <a:off x="8031081" y="5904870"/>
              <a:ext cx="14072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0" i="0" dirty="0">
                  <a:solidFill>
                    <a:srgbClr val="192E69"/>
                  </a:solidFill>
                  <a:effectLst/>
                </a:rPr>
                <a:t>The conference is partly financed by the European Union</a:t>
              </a:r>
              <a:endParaRPr lang="pt-PT" sz="700" dirty="0">
                <a:solidFill>
                  <a:srgbClr val="192E69"/>
                </a:solidFill>
              </a:endParaRPr>
            </a:p>
          </p:txBody>
        </p:sp>
      </p:grpSp>
      <p:pic>
        <p:nvPicPr>
          <p:cNvPr id="25" name="Gráfico 24">
            <a:extLst>
              <a:ext uri="{FF2B5EF4-FFF2-40B4-BE49-F238E27FC236}">
                <a16:creationId xmlns:a16="http://schemas.microsoft.com/office/drawing/2014/main" id="{661BE49E-4D40-9D00-4407-35413EA99B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36619" y="-238125"/>
            <a:ext cx="5181600" cy="5181600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AFF467C2-738C-5EEE-E718-3E5DD40F0E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92559" y="2456188"/>
            <a:ext cx="8206882" cy="1945625"/>
          </a:xfrm>
          <a:prstGeom prst="rect">
            <a:avLst/>
          </a:prstGeom>
        </p:spPr>
      </p:pic>
      <p:pic>
        <p:nvPicPr>
          <p:cNvPr id="27" name="Gráfico 26">
            <a:extLst>
              <a:ext uri="{FF2B5EF4-FFF2-40B4-BE49-F238E27FC236}">
                <a16:creationId xmlns:a16="http://schemas.microsoft.com/office/drawing/2014/main" id="{3415868F-9BBC-F1F5-5C87-2B8BDE0354D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755268" y="4113691"/>
            <a:ext cx="3528614" cy="352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3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14E46-38FA-CCD9-D08B-0BDCF12B11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m desfocar, Saturação de cores, azul, amarelo&#10;&#10;Descrição gerada automaticamente">
            <a:extLst>
              <a:ext uri="{FF2B5EF4-FFF2-40B4-BE49-F238E27FC236}">
                <a16:creationId xmlns:a16="http://schemas.microsoft.com/office/drawing/2014/main" id="{1FA88CD9-9D46-E9F4-7379-37AC91555C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1" name="Agrupar 20">
            <a:extLst>
              <a:ext uri="{FF2B5EF4-FFF2-40B4-BE49-F238E27FC236}">
                <a16:creationId xmlns:a16="http://schemas.microsoft.com/office/drawing/2014/main" id="{2FD52094-1646-0C5C-21E5-BC69F5CC05EF}"/>
              </a:ext>
            </a:extLst>
          </p:cNvPr>
          <p:cNvGrpSpPr/>
          <p:nvPr/>
        </p:nvGrpSpPr>
        <p:grpSpPr>
          <a:xfrm>
            <a:off x="3568654" y="6205287"/>
            <a:ext cx="5054693" cy="307777"/>
            <a:chOff x="4383639" y="5904870"/>
            <a:chExt cx="5054693" cy="307777"/>
          </a:xfrm>
        </p:grpSpPr>
        <p:pic>
          <p:nvPicPr>
            <p:cNvPr id="14" name="Gráfico 13">
              <a:extLst>
                <a:ext uri="{FF2B5EF4-FFF2-40B4-BE49-F238E27FC236}">
                  <a16:creationId xmlns:a16="http://schemas.microsoft.com/office/drawing/2014/main" id="{75983E61-13EA-E13D-8B81-7F8F58238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56266" y="5990432"/>
              <a:ext cx="952095" cy="128408"/>
            </a:xfrm>
            <a:prstGeom prst="rect">
              <a:avLst/>
            </a:prstGeom>
          </p:spPr>
        </p:pic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888380DC-5D32-1D7C-473D-08F2159DEB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5" r="3029"/>
            <a:stretch/>
          </p:blipFill>
          <p:spPr>
            <a:xfrm>
              <a:off x="4383639" y="5916425"/>
              <a:ext cx="2249907" cy="276423"/>
            </a:xfrm>
            <a:prstGeom prst="rect">
              <a:avLst/>
            </a:prstGeom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0AE838D9-EB42-796D-D478-01BF4BE00D2A}"/>
                </a:ext>
              </a:extLst>
            </p:cNvPr>
            <p:cNvSpPr txBox="1"/>
            <p:nvPr/>
          </p:nvSpPr>
          <p:spPr>
            <a:xfrm>
              <a:off x="8031081" y="5904870"/>
              <a:ext cx="14072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0" i="0" dirty="0">
                  <a:solidFill>
                    <a:srgbClr val="192E69"/>
                  </a:solidFill>
                  <a:effectLst/>
                </a:rPr>
                <a:t>The conference is partly financed by the European Union</a:t>
              </a:r>
              <a:endParaRPr lang="pt-PT" sz="700" dirty="0">
                <a:solidFill>
                  <a:srgbClr val="192E69"/>
                </a:solidFill>
              </a:endParaRPr>
            </a:p>
          </p:txBody>
        </p:sp>
      </p:grpSp>
      <p:pic>
        <p:nvPicPr>
          <p:cNvPr id="25" name="Gráfico 24">
            <a:extLst>
              <a:ext uri="{FF2B5EF4-FFF2-40B4-BE49-F238E27FC236}">
                <a16:creationId xmlns:a16="http://schemas.microsoft.com/office/drawing/2014/main" id="{9FD817DF-3DE9-5FB7-74E2-FAA3BB5714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36619" y="-238125"/>
            <a:ext cx="5181600" cy="5181600"/>
          </a:xfrm>
          <a:prstGeom prst="rect">
            <a:avLst/>
          </a:prstGeom>
        </p:spPr>
      </p:pic>
      <p:pic>
        <p:nvPicPr>
          <p:cNvPr id="27" name="Gráfico 26">
            <a:extLst>
              <a:ext uri="{FF2B5EF4-FFF2-40B4-BE49-F238E27FC236}">
                <a16:creationId xmlns:a16="http://schemas.microsoft.com/office/drawing/2014/main" id="{300AF731-15B0-7C85-A05B-951B3206C9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755268" y="4113691"/>
            <a:ext cx="3528614" cy="3528614"/>
          </a:xfrm>
          <a:prstGeom prst="rect">
            <a:avLst/>
          </a:prstGeom>
        </p:spPr>
      </p:pic>
      <p:pic>
        <p:nvPicPr>
          <p:cNvPr id="29" name="Gráfico 28">
            <a:extLst>
              <a:ext uri="{FF2B5EF4-FFF2-40B4-BE49-F238E27FC236}">
                <a16:creationId xmlns:a16="http://schemas.microsoft.com/office/drawing/2014/main" id="{3827D08F-A047-CC56-8AF8-EFE4C5E896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38434" y="3374058"/>
            <a:ext cx="4549846" cy="396945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585B0DF-7DB2-9A66-3729-C4AD3B9C2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176" y="1274771"/>
            <a:ext cx="11709647" cy="187065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192E69"/>
                </a:solidFill>
              </a:rPr>
              <a:t>Administrative Data Quality Challenges </a:t>
            </a:r>
            <a:br>
              <a:rPr lang="en-US" b="1" dirty="0">
                <a:solidFill>
                  <a:srgbClr val="192E69"/>
                </a:solidFill>
              </a:rPr>
            </a:br>
            <a:r>
              <a:rPr lang="en-US" b="1" dirty="0">
                <a:solidFill>
                  <a:srgbClr val="192E69"/>
                </a:solidFill>
              </a:rPr>
              <a:t>through the Lens of e-Invoice</a:t>
            </a:r>
            <a:endParaRPr lang="pt-PT" b="1" i="1" dirty="0">
              <a:solidFill>
                <a:srgbClr val="192E69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9900690-7E84-E049-D160-47B74469B3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7700" y="3754274"/>
            <a:ext cx="5803900" cy="221751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t-PT" sz="2800" dirty="0">
                <a:solidFill>
                  <a:srgbClr val="192E69"/>
                </a:solidFill>
              </a:rPr>
              <a:t>António Portugal, Bruno Lima, </a:t>
            </a:r>
            <a:br>
              <a:rPr lang="pt-PT" sz="2800" dirty="0">
                <a:solidFill>
                  <a:srgbClr val="192E69"/>
                </a:solidFill>
              </a:rPr>
            </a:br>
            <a:r>
              <a:rPr lang="pt-PT" sz="3200" b="1" dirty="0">
                <a:solidFill>
                  <a:srgbClr val="192E69"/>
                </a:solidFill>
              </a:rPr>
              <a:t>João Poças</a:t>
            </a:r>
            <a:r>
              <a:rPr lang="pt-PT" sz="2800" b="1" dirty="0">
                <a:solidFill>
                  <a:srgbClr val="192E69"/>
                </a:solidFill>
              </a:rPr>
              <a:t>, </a:t>
            </a:r>
            <a:r>
              <a:rPr lang="pt-PT" sz="2800" dirty="0">
                <a:solidFill>
                  <a:srgbClr val="192E69"/>
                </a:solidFill>
              </a:rPr>
              <a:t>Paula Cruz, </a:t>
            </a:r>
            <a:br>
              <a:rPr lang="pt-PT" sz="2800" dirty="0">
                <a:solidFill>
                  <a:srgbClr val="192E69"/>
                </a:solidFill>
              </a:rPr>
            </a:br>
            <a:r>
              <a:rPr lang="pt-PT" sz="2800" dirty="0">
                <a:solidFill>
                  <a:srgbClr val="192E69"/>
                </a:solidFill>
              </a:rPr>
              <a:t>Salvador Gil, Sofia Rodrigues</a:t>
            </a:r>
            <a:endParaRPr lang="en-US" sz="2800" dirty="0">
              <a:solidFill>
                <a:srgbClr val="192E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8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EF2CD-BD44-59E3-1B3B-632060B39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áfico 22">
            <a:extLst>
              <a:ext uri="{FF2B5EF4-FFF2-40B4-BE49-F238E27FC236}">
                <a16:creationId xmlns:a16="http://schemas.microsoft.com/office/drawing/2014/main" id="{3DF96D82-5319-5E50-C529-A42104A78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03386" y="2165030"/>
            <a:ext cx="6105173" cy="5326381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11696C2B-B2B3-A134-FB9B-39EC211E1A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9"/>
          <a:stretch/>
        </p:blipFill>
        <p:spPr>
          <a:xfrm>
            <a:off x="0" y="1"/>
            <a:ext cx="3398710" cy="6858000"/>
          </a:xfrm>
          <a:prstGeom prst="rect">
            <a:avLst/>
          </a:prstGeom>
        </p:spPr>
      </p:pic>
      <p:pic>
        <p:nvPicPr>
          <p:cNvPr id="16" name="Gráfico 15">
            <a:extLst>
              <a:ext uri="{FF2B5EF4-FFF2-40B4-BE49-F238E27FC236}">
                <a16:creationId xmlns:a16="http://schemas.microsoft.com/office/drawing/2014/main" id="{2BD3BF55-9BA4-6D24-B36B-9C0CF9F3D1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49114" y="-269304"/>
            <a:ext cx="2294160" cy="229416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6F80A3D-C34F-3C18-EF3C-9A3A4DA9DF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3274" y="2008758"/>
            <a:ext cx="6771365" cy="882520"/>
          </a:xfrm>
        </p:spPr>
        <p:txBody>
          <a:bodyPr>
            <a:normAutofit fontScale="90000"/>
          </a:bodyPr>
          <a:lstStyle/>
          <a:p>
            <a:pPr algn="l"/>
            <a:r>
              <a:rPr lang="pt-PT" b="1" dirty="0" err="1">
                <a:solidFill>
                  <a:srgbClr val="192E69"/>
                </a:solidFill>
              </a:rPr>
              <a:t>Topics</a:t>
            </a:r>
            <a:endParaRPr lang="pt-PT" b="1" dirty="0">
              <a:solidFill>
                <a:srgbClr val="192E69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37CA077-6415-89B3-8D30-B8FCA3D41A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3274" y="3170811"/>
            <a:ext cx="6961349" cy="2370036"/>
          </a:xfrm>
        </p:spPr>
        <p:txBody>
          <a:bodyPr>
            <a:norm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rgbClr val="192E69"/>
                </a:solidFill>
              </a:rPr>
              <a:t>Context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rgbClr val="192E69"/>
                </a:solidFill>
              </a:rPr>
              <a:t>Data Quality: Challenges and Methodology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rgbClr val="192E69"/>
                </a:solidFill>
              </a:rPr>
              <a:t>Collaborative efforts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rgbClr val="192E69"/>
                </a:solidFill>
              </a:rPr>
              <a:t>Application to other cases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>
                <a:solidFill>
                  <a:srgbClr val="192E69"/>
                </a:solidFill>
              </a:rPr>
              <a:t>Conclusions </a:t>
            </a:r>
          </a:p>
        </p:txBody>
      </p:sp>
      <p:pic>
        <p:nvPicPr>
          <p:cNvPr id="15" name="Gráfico 14">
            <a:extLst>
              <a:ext uri="{FF2B5EF4-FFF2-40B4-BE49-F238E27FC236}">
                <a16:creationId xmlns:a16="http://schemas.microsoft.com/office/drawing/2014/main" id="{93AF3806-04F1-B2E8-5225-D3DFE29C1D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7382" y="620713"/>
            <a:ext cx="2713139" cy="644040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2D74314B-1A90-BFC0-DE8A-C3DF04E8F3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-1125881" y="3729791"/>
            <a:ext cx="3397515" cy="3397515"/>
          </a:xfrm>
          <a:prstGeom prst="rect">
            <a:avLst/>
          </a:prstGeom>
        </p:spPr>
      </p:pic>
      <p:grpSp>
        <p:nvGrpSpPr>
          <p:cNvPr id="13" name="Agrupar 12">
            <a:extLst>
              <a:ext uri="{FF2B5EF4-FFF2-40B4-BE49-F238E27FC236}">
                <a16:creationId xmlns:a16="http://schemas.microsoft.com/office/drawing/2014/main" id="{B75B53C0-DB2F-4D53-0A07-276223EDFF20}"/>
              </a:ext>
            </a:extLst>
          </p:cNvPr>
          <p:cNvGrpSpPr/>
          <p:nvPr/>
        </p:nvGrpSpPr>
        <p:grpSpPr>
          <a:xfrm>
            <a:off x="3793904" y="6227443"/>
            <a:ext cx="5054693" cy="307777"/>
            <a:chOff x="4383639" y="5904870"/>
            <a:chExt cx="5054693" cy="307777"/>
          </a:xfrm>
        </p:grpSpPr>
        <p:pic>
          <p:nvPicPr>
            <p:cNvPr id="14" name="Gráfico 13">
              <a:extLst>
                <a:ext uri="{FF2B5EF4-FFF2-40B4-BE49-F238E27FC236}">
                  <a16:creationId xmlns:a16="http://schemas.microsoft.com/office/drawing/2014/main" id="{2E5E5C06-723D-EB33-C5F3-D24A9925D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856266" y="5990432"/>
              <a:ext cx="952095" cy="128408"/>
            </a:xfrm>
            <a:prstGeom prst="rect">
              <a:avLst/>
            </a:prstGeom>
          </p:spPr>
        </p:pic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id="{1EDD0EAD-B9C6-432D-9453-82A78420A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5" r="3029"/>
            <a:stretch/>
          </p:blipFill>
          <p:spPr>
            <a:xfrm>
              <a:off x="4383639" y="5916425"/>
              <a:ext cx="2249907" cy="276423"/>
            </a:xfrm>
            <a:prstGeom prst="rect">
              <a:avLst/>
            </a:prstGeom>
          </p:spPr>
        </p:pic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0F5DB72D-40FE-F2C0-6C27-231D09789745}"/>
                </a:ext>
              </a:extLst>
            </p:cNvPr>
            <p:cNvSpPr txBox="1"/>
            <p:nvPr/>
          </p:nvSpPr>
          <p:spPr>
            <a:xfrm>
              <a:off x="8031081" y="5904870"/>
              <a:ext cx="14072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0" i="0" dirty="0">
                  <a:solidFill>
                    <a:srgbClr val="192E69"/>
                  </a:solidFill>
                  <a:effectLst/>
                </a:rPr>
                <a:t>The conference is partly financed by the European Union</a:t>
              </a:r>
              <a:endParaRPr lang="pt-PT" sz="700" dirty="0">
                <a:solidFill>
                  <a:srgbClr val="192E6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466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6A096-6991-99D4-CB7D-6DD4C0628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ED390D-8B36-E03E-76DD-4CD59D6A1F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r"/>
            <a:r>
              <a:rPr lang="pt-PT" sz="3600" b="1" dirty="0">
                <a:solidFill>
                  <a:srgbClr val="192E69"/>
                </a:solidFill>
              </a:rPr>
              <a:t>1. </a:t>
            </a:r>
            <a:r>
              <a:rPr lang="pt-PT" sz="3600" b="1" dirty="0" err="1">
                <a:solidFill>
                  <a:srgbClr val="192E69"/>
                </a:solidFill>
              </a:rPr>
              <a:t>Context</a:t>
            </a:r>
            <a:endParaRPr lang="pt-PT" sz="3600" i="1" dirty="0">
              <a:solidFill>
                <a:srgbClr val="192E69"/>
              </a:solidFill>
            </a:endParaRP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32A0E63F-78A8-D820-B0FD-9DE49D8C942D}"/>
              </a:ext>
            </a:extLst>
          </p:cNvPr>
          <p:cNvGrpSpPr/>
          <p:nvPr/>
        </p:nvGrpSpPr>
        <p:grpSpPr>
          <a:xfrm>
            <a:off x="6985360" y="506187"/>
            <a:ext cx="5054693" cy="307777"/>
            <a:chOff x="4383639" y="5904870"/>
            <a:chExt cx="5054693" cy="307777"/>
          </a:xfrm>
        </p:grpSpPr>
        <p:pic>
          <p:nvPicPr>
            <p:cNvPr id="7" name="Gráfico 6">
              <a:extLst>
                <a:ext uri="{FF2B5EF4-FFF2-40B4-BE49-F238E27FC236}">
                  <a16:creationId xmlns:a16="http://schemas.microsoft.com/office/drawing/2014/main" id="{D0CF4A0E-7B87-AA26-6CD4-67BB1931C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856266" y="5990432"/>
              <a:ext cx="952095" cy="128408"/>
            </a:xfrm>
            <a:prstGeom prst="rect">
              <a:avLst/>
            </a:prstGeom>
          </p:spPr>
        </p:pic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D2D77CBA-A672-6C1F-2D24-4E2C91BC0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5" r="3029"/>
            <a:stretch/>
          </p:blipFill>
          <p:spPr>
            <a:xfrm>
              <a:off x="4383639" y="5916425"/>
              <a:ext cx="2249907" cy="276423"/>
            </a:xfrm>
            <a:prstGeom prst="rect">
              <a:avLst/>
            </a:prstGeom>
          </p:spPr>
        </p:pic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6A4849EF-996B-30F0-628E-D0F425A290A9}"/>
                </a:ext>
              </a:extLst>
            </p:cNvPr>
            <p:cNvSpPr txBox="1"/>
            <p:nvPr/>
          </p:nvSpPr>
          <p:spPr>
            <a:xfrm>
              <a:off x="8031081" y="5904870"/>
              <a:ext cx="14072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0" i="0" dirty="0">
                  <a:solidFill>
                    <a:srgbClr val="192E69"/>
                  </a:solidFill>
                  <a:effectLst/>
                </a:rPr>
                <a:t>The conference is partly financed by the European Union</a:t>
              </a:r>
              <a:endParaRPr lang="pt-PT" sz="700" dirty="0">
                <a:solidFill>
                  <a:srgbClr val="192E69"/>
                </a:solidFill>
              </a:endParaRPr>
            </a:p>
          </p:txBody>
        </p:sp>
      </p:grpSp>
      <p:sp>
        <p:nvSpPr>
          <p:cNvPr id="4" name="Subtítulo 2">
            <a:extLst>
              <a:ext uri="{FF2B5EF4-FFF2-40B4-BE49-F238E27FC236}">
                <a16:creationId xmlns:a16="http://schemas.microsoft.com/office/drawing/2014/main" id="{CAAD9A12-7F60-BB08-BC78-301A7B690A09}"/>
              </a:ext>
            </a:extLst>
          </p:cNvPr>
          <p:cNvSpPr txBox="1">
            <a:spLocks/>
          </p:cNvSpPr>
          <p:nvPr/>
        </p:nvSpPr>
        <p:spPr>
          <a:xfrm>
            <a:off x="485671" y="1558506"/>
            <a:ext cx="11271353" cy="4831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192E69"/>
                </a:solidFill>
              </a:rPr>
              <a:t>The use of administrative data has been a constant over the years at Statistics Portugal (INE), aiming a significant impact on reducing the statistical burden 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192E69"/>
                </a:solidFill>
              </a:rPr>
              <a:t>2020 brought three new features to Statistics Portugal's production:</a:t>
            </a:r>
          </a:p>
          <a:p>
            <a:pPr marL="742950" lvl="1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2E69"/>
                </a:solidFill>
              </a:rPr>
              <a:t>The negative impact of the COVID-19 on the response rates to business surveys</a:t>
            </a:r>
          </a:p>
          <a:p>
            <a:pPr marL="742950" lvl="1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2E69"/>
                </a:solidFill>
              </a:rPr>
              <a:t>Receiving a huge amount of data from the electronic invoicing system (tax authority)</a:t>
            </a:r>
          </a:p>
          <a:p>
            <a:pPr marL="742950" lvl="1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2E69"/>
                </a:solidFill>
              </a:rPr>
              <a:t>The creation of a new unit dedicated to the collection, analysis and quality treatment of administrative data</a:t>
            </a:r>
          </a:p>
          <a:p>
            <a:pPr marL="742950" lvl="1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2E69"/>
                </a:solidFill>
              </a:rPr>
              <a:t>Management support for training in new skills (data science) tools and techniques, for all </a:t>
            </a:r>
            <a:r>
              <a:rPr lang="en-US" dirty="0" err="1">
                <a:solidFill>
                  <a:srgbClr val="192E69"/>
                </a:solidFill>
              </a:rPr>
              <a:t>organisational</a:t>
            </a:r>
            <a:r>
              <a:rPr lang="en-US" dirty="0">
                <a:solidFill>
                  <a:srgbClr val="192E69"/>
                </a:solidFill>
              </a:rPr>
              <a:t> units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7A8A89-0382-D270-4A67-D6ECDB79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4158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6A096-6991-99D4-CB7D-6DD4C0628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ED390D-8B36-E03E-76DD-4CD59D6A1F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r"/>
            <a:r>
              <a:rPr lang="pt-PT" sz="3600" b="1" dirty="0">
                <a:solidFill>
                  <a:srgbClr val="192E69"/>
                </a:solidFill>
              </a:rPr>
              <a:t>1. </a:t>
            </a:r>
            <a:r>
              <a:rPr lang="pt-PT" sz="3600" b="1" dirty="0" err="1">
                <a:solidFill>
                  <a:srgbClr val="192E69"/>
                </a:solidFill>
              </a:rPr>
              <a:t>Context</a:t>
            </a:r>
            <a:endParaRPr lang="pt-PT" sz="3600" i="1" dirty="0">
              <a:solidFill>
                <a:srgbClr val="192E69"/>
              </a:solidFill>
            </a:endParaRP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32A0E63F-78A8-D820-B0FD-9DE49D8C942D}"/>
              </a:ext>
            </a:extLst>
          </p:cNvPr>
          <p:cNvGrpSpPr/>
          <p:nvPr/>
        </p:nvGrpSpPr>
        <p:grpSpPr>
          <a:xfrm>
            <a:off x="6985360" y="506187"/>
            <a:ext cx="5054693" cy="307777"/>
            <a:chOff x="4383639" y="5904870"/>
            <a:chExt cx="5054693" cy="307777"/>
          </a:xfrm>
        </p:grpSpPr>
        <p:pic>
          <p:nvPicPr>
            <p:cNvPr id="7" name="Gráfico 6">
              <a:extLst>
                <a:ext uri="{FF2B5EF4-FFF2-40B4-BE49-F238E27FC236}">
                  <a16:creationId xmlns:a16="http://schemas.microsoft.com/office/drawing/2014/main" id="{D0CF4A0E-7B87-AA26-6CD4-67BB1931C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856266" y="5990432"/>
              <a:ext cx="952095" cy="128408"/>
            </a:xfrm>
            <a:prstGeom prst="rect">
              <a:avLst/>
            </a:prstGeom>
          </p:spPr>
        </p:pic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D2D77CBA-A672-6C1F-2D24-4E2C91BC0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5" r="3029"/>
            <a:stretch/>
          </p:blipFill>
          <p:spPr>
            <a:xfrm>
              <a:off x="4383639" y="5916425"/>
              <a:ext cx="2249907" cy="276423"/>
            </a:xfrm>
            <a:prstGeom prst="rect">
              <a:avLst/>
            </a:prstGeom>
          </p:spPr>
        </p:pic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6A4849EF-996B-30F0-628E-D0F425A290A9}"/>
                </a:ext>
              </a:extLst>
            </p:cNvPr>
            <p:cNvSpPr txBox="1"/>
            <p:nvPr/>
          </p:nvSpPr>
          <p:spPr>
            <a:xfrm>
              <a:off x="8031081" y="5904870"/>
              <a:ext cx="14072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0" i="0" dirty="0">
                  <a:solidFill>
                    <a:srgbClr val="192E69"/>
                  </a:solidFill>
                  <a:effectLst/>
                </a:rPr>
                <a:t>The conference is partly financed by the European Union</a:t>
              </a:r>
              <a:endParaRPr lang="pt-PT" sz="700" dirty="0">
                <a:solidFill>
                  <a:srgbClr val="192E69"/>
                </a:solidFill>
              </a:endParaRPr>
            </a:p>
          </p:txBody>
        </p:sp>
      </p:grpSp>
      <p:sp>
        <p:nvSpPr>
          <p:cNvPr id="4" name="Subtítulo 2">
            <a:extLst>
              <a:ext uri="{FF2B5EF4-FFF2-40B4-BE49-F238E27FC236}">
                <a16:creationId xmlns:a16="http://schemas.microsoft.com/office/drawing/2014/main" id="{CAAD9A12-7F60-BB08-BC78-301A7B690A09}"/>
              </a:ext>
            </a:extLst>
          </p:cNvPr>
          <p:cNvSpPr txBox="1">
            <a:spLocks/>
          </p:cNvSpPr>
          <p:nvPr/>
        </p:nvSpPr>
        <p:spPr>
          <a:xfrm>
            <a:off x="485671" y="1558506"/>
            <a:ext cx="11271353" cy="4831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2E69"/>
                </a:solidFill>
              </a:rPr>
              <a:t>INE receives monthly, from the Tax Authority, about 100 M records (x 3 months, since January 2024) regarding taxable amounts aggregated by issuer and buyers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192E69"/>
              </a:solidFill>
            </a:endParaRP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2E69"/>
                </a:solidFill>
              </a:rPr>
              <a:t>These amounts result from invoices issued by legal entities (or natural) persons based in Portugal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86E579-315D-0AE5-5969-189C25A55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21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2. Data Quality: Challenges and Methodology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71" y="2095499"/>
            <a:ext cx="5750029" cy="4625975"/>
          </a:xfrm>
        </p:spPr>
        <p:txBody>
          <a:bodyPr>
            <a:normAutofit/>
          </a:bodyPr>
          <a:lstStyle/>
          <a:p>
            <a:r>
              <a:rPr lang="en-US" sz="2600" dirty="0"/>
              <a:t>Validation of data structure</a:t>
            </a:r>
          </a:p>
          <a:p>
            <a:r>
              <a:rPr lang="en-US" sz="2600" dirty="0"/>
              <a:t>Encryption of personal identifiers</a:t>
            </a:r>
          </a:p>
          <a:p>
            <a:r>
              <a:rPr lang="en-US" sz="2600" dirty="0" err="1"/>
              <a:t>Normalisation</a:t>
            </a:r>
            <a:r>
              <a:rPr lang="en-US" sz="2600" dirty="0"/>
              <a:t> of attributes (country codes)</a:t>
            </a:r>
          </a:p>
          <a:p>
            <a:r>
              <a:rPr lang="en-US" sz="2600" dirty="0"/>
              <a:t>Adding attributes from other sources</a:t>
            </a:r>
          </a:p>
          <a:p>
            <a:r>
              <a:rPr lang="en-US" sz="2600" dirty="0"/>
              <a:t>Imputation of outliers and missing values</a:t>
            </a:r>
          </a:p>
          <a:p>
            <a:r>
              <a:rPr lang="en-US" sz="2600" dirty="0"/>
              <a:t>Correction of negatives values</a:t>
            </a:r>
          </a:p>
          <a:p>
            <a:r>
              <a:rPr lang="en-US" sz="2600" dirty="0"/>
              <a:t>Comparison with other datasets</a:t>
            </a:r>
          </a:p>
          <a:p>
            <a:r>
              <a:rPr lang="en-US" sz="2600" dirty="0"/>
              <a:t>24h to treat each reference month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ABD555-3DB8-BC1C-A9B7-7BAA1FA5F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301" y="1919195"/>
            <a:ext cx="5842000" cy="493847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53C80-92DC-BADB-DC56-AB0DB6C7D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4202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2. Data Quality: Challenges and Methodology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Missing values</a:t>
            </a:r>
          </a:p>
          <a:p>
            <a:pPr lvl="1">
              <a:lnSpc>
                <a:spcPct val="150000"/>
              </a:lnSpc>
            </a:pPr>
            <a:r>
              <a:rPr lang="en-GB" b="1" dirty="0"/>
              <a:t>Total missing</a:t>
            </a:r>
            <a:r>
              <a:rPr lang="en-GB" dirty="0"/>
              <a:t>: in one period, an issuer does not have any value</a:t>
            </a:r>
          </a:p>
          <a:p>
            <a:pPr lvl="1">
              <a:lnSpc>
                <a:spcPct val="150000"/>
              </a:lnSpc>
            </a:pPr>
            <a:r>
              <a:rPr lang="en-GB" b="1" dirty="0"/>
              <a:t>Partial missing</a:t>
            </a:r>
            <a:r>
              <a:rPr lang="en-GB" dirty="0"/>
              <a:t>: in one period, an issuer has, simultaneously, less invoiced value and less “buyers”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When missing values are identified, for most relevant issuers, we need to </a:t>
            </a:r>
            <a:r>
              <a:rPr lang="en-US" b="1" dirty="0"/>
              <a:t>estimate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Using the time series of the taxable values (VT) of each issuer, we make forecasts and provide </a:t>
            </a:r>
            <a:r>
              <a:rPr lang="en-US" b="1" dirty="0"/>
              <a:t>imputed data</a:t>
            </a:r>
            <a:r>
              <a:rPr lang="en-US" dirty="0"/>
              <a:t> to the users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D10F2-195A-8EC5-6E3A-D0C367102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1278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2. Data Quality: Challenges and Methodology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E-invoice time series are very heterogeneous (difficult to fit a unique model)</a:t>
            </a:r>
            <a:endParaRPr lang="pt-PT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B4CBE9A-E13B-89DC-05CC-2A82D2A077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1" b="20555"/>
          <a:stretch/>
        </p:blipFill>
        <p:spPr bwMode="auto">
          <a:xfrm>
            <a:off x="2351933" y="2463228"/>
            <a:ext cx="9629990" cy="424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9C9D8-1D03-D396-CA3E-BB00017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2182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824C-92D0-BA11-E915-7F9E5A17D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063307"/>
            <a:ext cx="10108146" cy="903316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>
                <a:solidFill>
                  <a:srgbClr val="192E69"/>
                </a:solidFill>
              </a:rPr>
              <a:t>2. Data Quality: Challenges and Methodology</a:t>
            </a:r>
            <a:endParaRPr lang="pt-P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40DF-EA92-D14D-D926-D00711433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Evaluate, continuously, different nowcasting algorithms:</a:t>
            </a:r>
            <a:endParaRPr lang="pt-PT" sz="3200" dirty="0"/>
          </a:p>
          <a:p>
            <a:pPr lvl="1">
              <a:lnSpc>
                <a:spcPct val="150000"/>
              </a:lnSpc>
            </a:pPr>
            <a:r>
              <a:rPr lang="pt-PT" sz="2600" dirty="0"/>
              <a:t>Auto ARIMA, TRAMO/SEATS, X-13 ARIMA-SEATS, </a:t>
            </a:r>
            <a:r>
              <a:rPr lang="pt-PT" sz="2600" dirty="0" err="1"/>
              <a:t>Kalman</a:t>
            </a:r>
            <a:r>
              <a:rPr lang="pt-PT" sz="2600" dirty="0"/>
              <a:t> </a:t>
            </a:r>
            <a:r>
              <a:rPr lang="pt-PT" sz="2600" dirty="0" err="1"/>
              <a:t>Smoothing</a:t>
            </a:r>
            <a:r>
              <a:rPr lang="pt-PT" sz="2600" dirty="0"/>
              <a:t>, </a:t>
            </a:r>
            <a:r>
              <a:rPr lang="pt-PT" sz="2600" dirty="0" err="1"/>
              <a:t>Prophet</a:t>
            </a:r>
            <a:endParaRPr lang="pt-PT" sz="2600" dirty="0"/>
          </a:p>
          <a:p>
            <a:pPr marL="0" indent="0">
              <a:lnSpc>
                <a:spcPct val="150000"/>
              </a:lnSpc>
              <a:buNone/>
            </a:pPr>
            <a:br>
              <a:rPr lang="pt-PT" sz="1900" dirty="0"/>
            </a:br>
            <a:r>
              <a:rPr lang="en-US" sz="3200" dirty="0"/>
              <a:t>Apply those to each time series and comparing the estimation with the data received on a second version:</a:t>
            </a:r>
          </a:p>
          <a:p>
            <a:pPr lvl="1">
              <a:lnSpc>
                <a:spcPct val="150000"/>
              </a:lnSpc>
            </a:pPr>
            <a:r>
              <a:rPr lang="pt-PT" sz="2600" dirty="0" err="1"/>
              <a:t>Root</a:t>
            </a:r>
            <a:r>
              <a:rPr lang="pt-PT" sz="2600" dirty="0"/>
              <a:t> </a:t>
            </a:r>
            <a:r>
              <a:rPr lang="pt-PT" sz="2600" dirty="0" err="1"/>
              <a:t>Mean</a:t>
            </a:r>
            <a:r>
              <a:rPr lang="pt-PT" sz="2600" dirty="0"/>
              <a:t> </a:t>
            </a:r>
            <a:r>
              <a:rPr lang="pt-PT" sz="2600" dirty="0" err="1"/>
              <a:t>Square</a:t>
            </a:r>
            <a:r>
              <a:rPr lang="pt-PT" sz="2600" dirty="0"/>
              <a:t> </a:t>
            </a:r>
            <a:r>
              <a:rPr lang="pt-PT" sz="2600" dirty="0" err="1"/>
              <a:t>Deviation</a:t>
            </a:r>
            <a:r>
              <a:rPr lang="pt-PT" sz="2600" dirty="0"/>
              <a:t> (RMSD)</a:t>
            </a:r>
          </a:p>
          <a:p>
            <a:pPr lvl="1">
              <a:lnSpc>
                <a:spcPct val="150000"/>
              </a:lnSpc>
            </a:pPr>
            <a:r>
              <a:rPr lang="pt-PT" sz="2600" dirty="0" err="1"/>
              <a:t>Mean</a:t>
            </a:r>
            <a:r>
              <a:rPr lang="pt-PT" sz="2600" dirty="0"/>
              <a:t> </a:t>
            </a:r>
            <a:r>
              <a:rPr lang="pt-PT" sz="2600" dirty="0" err="1"/>
              <a:t>Absolute</a:t>
            </a:r>
            <a:r>
              <a:rPr lang="pt-PT" sz="2600" dirty="0"/>
              <a:t> </a:t>
            </a:r>
            <a:r>
              <a:rPr lang="pt-PT" sz="2600" dirty="0" err="1"/>
              <a:t>Percentage</a:t>
            </a:r>
            <a:r>
              <a:rPr lang="pt-PT" sz="2600" dirty="0"/>
              <a:t> </a:t>
            </a:r>
            <a:r>
              <a:rPr lang="pt-PT" sz="2600" dirty="0" err="1"/>
              <a:t>Deviation</a:t>
            </a:r>
            <a:r>
              <a:rPr lang="pt-PT" sz="2600" dirty="0"/>
              <a:t> (MAPD) (</a:t>
            </a:r>
            <a:r>
              <a:rPr lang="pt-PT" sz="2600" dirty="0" err="1"/>
              <a:t>better</a:t>
            </a:r>
            <a:r>
              <a:rPr lang="pt-PT" sz="2600" dirty="0"/>
              <a:t> </a:t>
            </a:r>
            <a:r>
              <a:rPr lang="pt-PT" sz="2600" dirty="0" err="1"/>
              <a:t>metric</a:t>
            </a:r>
            <a:r>
              <a:rPr lang="pt-PT" sz="2600" dirty="0"/>
              <a:t> </a:t>
            </a:r>
            <a:r>
              <a:rPr lang="pt-PT" sz="2600" dirty="0" err="1"/>
              <a:t>heterogeneous</a:t>
            </a:r>
            <a:r>
              <a:rPr lang="pt-PT" sz="2600" dirty="0"/>
              <a:t> T.S.)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6D68CD-E539-E284-458E-DC840CDF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7795" y="3933797"/>
            <a:ext cx="5249008" cy="30007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8D47DA-F11F-9CA4-4BEF-50AF7CEB2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7795" y="2451971"/>
            <a:ext cx="10374173" cy="11050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676383-4A56-D5FD-EA8B-3B6FEDEEEA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7244413"/>
            <a:ext cx="12192000" cy="369757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C8067-741A-E009-263B-75C59AD33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FA57-DD67-406B-85C3-064A3A3AFF2A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07649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6D1E8EA4CD0804C918D6218EA0473AD" ma:contentTypeVersion="20" ma:contentTypeDescription="Criar um novo documento." ma:contentTypeScope="" ma:versionID="af169f06d429a3f20d4ab00d5d109ed9">
  <xsd:schema xmlns:xsd="http://www.w3.org/2001/XMLSchema" xmlns:xs="http://www.w3.org/2001/XMLSchema" xmlns:p="http://schemas.microsoft.com/office/2006/metadata/properties" xmlns:ns2="95e050e0-9c38-4d65-b99e-95696d3c879d" xmlns:ns3="5c9e08c8-e7f2-462b-9164-2ef5c429cc81" targetNamespace="http://schemas.microsoft.com/office/2006/metadata/properties" ma:root="true" ma:fieldsID="3bbb77e109ed7e35b519c82c68df2200" ns2:_="" ns3:_="">
    <xsd:import namespace="95e050e0-9c38-4d65-b99e-95696d3c879d"/>
    <xsd:import namespace="5c9e08c8-e7f2-462b-9164-2ef5c429cc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e050e0-9c38-4d65-b99e-95696d3c87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m" ma:readOnly="false" ma:fieldId="{5cf76f15-5ced-4ddc-b409-7134ff3c332f}" ma:taxonomyMulti="true" ma:sspId="f5c1640c-3db8-4566-90c0-52ccacb8e1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9e08c8-e7f2-462b-9164-2ef5c429cc8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0ff5524-624c-4f69-bd55-967041d09b88}" ma:internalName="TaxCatchAll" ma:showField="CatchAllData" ma:web="5c9e08c8-e7f2-462b-9164-2ef5c429cc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D760CD-997B-4E92-B810-B788BD53A6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e050e0-9c38-4d65-b99e-95696d3c879d"/>
    <ds:schemaRef ds:uri="5c9e08c8-e7f2-462b-9164-2ef5c429cc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772355-8F1C-4DB7-AD72-8835CA80B4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4934</TotalTime>
  <Words>937</Words>
  <Application>Microsoft Office PowerPoint</Application>
  <PresentationFormat>Widescreen</PresentationFormat>
  <Paragraphs>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Aptos</vt:lpstr>
      <vt:lpstr>Aptos Display</vt:lpstr>
      <vt:lpstr>Arial</vt:lpstr>
      <vt:lpstr>Tema do Office</vt:lpstr>
      <vt:lpstr>PowerPoint Presentation</vt:lpstr>
      <vt:lpstr>Administrative Data Quality Challenges  through the Lens of e-Invoice</vt:lpstr>
      <vt:lpstr>Topics</vt:lpstr>
      <vt:lpstr>1. Context</vt:lpstr>
      <vt:lpstr>1. Context</vt:lpstr>
      <vt:lpstr>2. Data Quality: Challenges and Methodology</vt:lpstr>
      <vt:lpstr>2. Data Quality: Challenges and Methodology</vt:lpstr>
      <vt:lpstr>2. Data Quality: Challenges and Methodology</vt:lpstr>
      <vt:lpstr>2. Data Quality: Challenges and Methodology</vt:lpstr>
      <vt:lpstr>2. Data Quality: Challenges and Methodology</vt:lpstr>
      <vt:lpstr>3. Collaborative efforts</vt:lpstr>
      <vt:lpstr>4. Application to other cases</vt:lpstr>
      <vt:lpstr>4. Application to other cases</vt:lpstr>
      <vt:lpstr>5. Conclusions</vt:lpstr>
      <vt:lpstr>5. Conclusions</vt:lpstr>
      <vt:lpstr>Administrative Data Quality Challenges  through the Lens of e-Invoice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Brito | Leading.pt</dc:creator>
  <cp:lastModifiedBy>João Poças</cp:lastModifiedBy>
  <cp:revision>109</cp:revision>
  <cp:lastPrinted>2024-06-04T10:44:18Z</cp:lastPrinted>
  <dcterms:created xsi:type="dcterms:W3CDTF">2024-02-27T11:40:56Z</dcterms:created>
  <dcterms:modified xsi:type="dcterms:W3CDTF">2024-06-04T10:53:26Z</dcterms:modified>
</cp:coreProperties>
</file>